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22"/>
  </p:notesMasterIdLst>
  <p:sldIdLst>
    <p:sldId id="256" r:id="rId3"/>
    <p:sldId id="257" r:id="rId4"/>
    <p:sldId id="259" r:id="rId5"/>
    <p:sldId id="260" r:id="rId6"/>
    <p:sldId id="277" r:id="rId7"/>
    <p:sldId id="278" r:id="rId8"/>
    <p:sldId id="279" r:id="rId9"/>
    <p:sldId id="280" r:id="rId10"/>
    <p:sldId id="261" r:id="rId11"/>
    <p:sldId id="281" r:id="rId12"/>
    <p:sldId id="282" r:id="rId13"/>
    <p:sldId id="272" r:id="rId14"/>
    <p:sldId id="284" r:id="rId15"/>
    <p:sldId id="288" r:id="rId16"/>
    <p:sldId id="283" r:id="rId17"/>
    <p:sldId id="285" r:id="rId18"/>
    <p:sldId id="286" r:id="rId19"/>
    <p:sldId id="287" r:id="rId20"/>
    <p:sldId id="276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4"/>
    <p:restoredTop sz="75489" autoAdjust="0"/>
  </p:normalViewPr>
  <p:slideViewPr>
    <p:cSldViewPr snapToGrid="0" snapToObjects="1">
      <p:cViewPr varScale="1">
        <p:scale>
          <a:sx n="50" d="100"/>
          <a:sy n="50" d="100"/>
        </p:scale>
        <p:origin x="140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 van der Weijden" userId="d5a97714-595f-41f7-a457-b8fe7f3b0d31" providerId="ADAL" clId="{C5B1A3EB-FCCC-44B2-A3D2-94DEF2EE21CC}"/>
    <pc:docChg chg="undo custSel addSld delSld modSld">
      <pc:chgData name="Emil van der Weijden" userId="d5a97714-595f-41f7-a457-b8fe7f3b0d31" providerId="ADAL" clId="{C5B1A3EB-FCCC-44B2-A3D2-94DEF2EE21CC}" dt="2023-09-08T08:00:48.891" v="321" actId="5793"/>
      <pc:docMkLst>
        <pc:docMk/>
      </pc:docMkLst>
      <pc:sldChg chg="modSp mod">
        <pc:chgData name="Emil van der Weijden" userId="d5a97714-595f-41f7-a457-b8fe7f3b0d31" providerId="ADAL" clId="{C5B1A3EB-FCCC-44B2-A3D2-94DEF2EE21CC}" dt="2023-09-08T07:57:52.630" v="111" actId="20577"/>
        <pc:sldMkLst>
          <pc:docMk/>
          <pc:sldMk cId="1958275101" sldId="256"/>
        </pc:sldMkLst>
        <pc:spChg chg="mod">
          <ac:chgData name="Emil van der Weijden" userId="d5a97714-595f-41f7-a457-b8fe7f3b0d31" providerId="ADAL" clId="{C5B1A3EB-FCCC-44B2-A3D2-94DEF2EE21CC}" dt="2023-09-08T07:57:52.630" v="111" actId="20577"/>
          <ac:spMkLst>
            <pc:docMk/>
            <pc:sldMk cId="1958275101" sldId="256"/>
            <ac:spMk id="2" creationId="{00000000-0000-0000-0000-000000000000}"/>
          </ac:spMkLst>
        </pc:spChg>
        <pc:spChg chg="mod">
          <ac:chgData name="Emil van der Weijden" userId="d5a97714-595f-41f7-a457-b8fe7f3b0d31" providerId="ADAL" clId="{C5B1A3EB-FCCC-44B2-A3D2-94DEF2EE21CC}" dt="2023-09-08T07:57:41.804" v="52" actId="20577"/>
          <ac:spMkLst>
            <pc:docMk/>
            <pc:sldMk cId="1958275101" sldId="256"/>
            <ac:spMk id="3" creationId="{00000000-0000-0000-0000-000000000000}"/>
          </ac:spMkLst>
        </pc:spChg>
      </pc:sldChg>
      <pc:sldChg chg="modSp add del mod">
        <pc:chgData name="Emil van der Weijden" userId="d5a97714-595f-41f7-a457-b8fe7f3b0d31" providerId="ADAL" clId="{C5B1A3EB-FCCC-44B2-A3D2-94DEF2EE21CC}" dt="2023-09-08T07:56:41.668" v="39" actId="20577"/>
        <pc:sldMkLst>
          <pc:docMk/>
          <pc:sldMk cId="2357001559" sldId="283"/>
        </pc:sldMkLst>
        <pc:spChg chg="mod">
          <ac:chgData name="Emil van der Weijden" userId="d5a97714-595f-41f7-a457-b8fe7f3b0d31" providerId="ADAL" clId="{C5B1A3EB-FCCC-44B2-A3D2-94DEF2EE21CC}" dt="2023-09-08T07:56:41.668" v="39" actId="20577"/>
          <ac:spMkLst>
            <pc:docMk/>
            <pc:sldMk cId="2357001559" sldId="283"/>
            <ac:spMk id="2" creationId="{00000000-0000-0000-0000-000000000000}"/>
          </ac:spMkLst>
        </pc:spChg>
      </pc:sldChg>
      <pc:sldChg chg="add del">
        <pc:chgData name="Emil van der Weijden" userId="d5a97714-595f-41f7-a457-b8fe7f3b0d31" providerId="ADAL" clId="{C5B1A3EB-FCCC-44B2-A3D2-94DEF2EE21CC}" dt="2023-09-08T07:55:08.403" v="3" actId="2696"/>
        <pc:sldMkLst>
          <pc:docMk/>
          <pc:sldMk cId="1479508384" sldId="285"/>
        </pc:sldMkLst>
      </pc:sldChg>
      <pc:sldChg chg="add del">
        <pc:chgData name="Emil van der Weijden" userId="d5a97714-595f-41f7-a457-b8fe7f3b0d31" providerId="ADAL" clId="{C5B1A3EB-FCCC-44B2-A3D2-94DEF2EE21CC}" dt="2023-09-08T07:55:08.403" v="3" actId="2696"/>
        <pc:sldMkLst>
          <pc:docMk/>
          <pc:sldMk cId="4083501633" sldId="286"/>
        </pc:sldMkLst>
      </pc:sldChg>
      <pc:sldChg chg="add del">
        <pc:chgData name="Emil van der Weijden" userId="d5a97714-595f-41f7-a457-b8fe7f3b0d31" providerId="ADAL" clId="{C5B1A3EB-FCCC-44B2-A3D2-94DEF2EE21CC}" dt="2023-09-08T07:55:08.403" v="3" actId="2696"/>
        <pc:sldMkLst>
          <pc:docMk/>
          <pc:sldMk cId="583057816" sldId="287"/>
        </pc:sldMkLst>
      </pc:sldChg>
      <pc:sldChg chg="modSp new mod">
        <pc:chgData name="Emil van der Weijden" userId="d5a97714-595f-41f7-a457-b8fe7f3b0d31" providerId="ADAL" clId="{C5B1A3EB-FCCC-44B2-A3D2-94DEF2EE21CC}" dt="2023-09-08T08:00:48.891" v="321" actId="5793"/>
        <pc:sldMkLst>
          <pc:docMk/>
          <pc:sldMk cId="737949309" sldId="288"/>
        </pc:sldMkLst>
        <pc:spChg chg="mod">
          <ac:chgData name="Emil van der Weijden" userId="d5a97714-595f-41f7-a457-b8fe7f3b0d31" providerId="ADAL" clId="{C5B1A3EB-FCCC-44B2-A3D2-94DEF2EE21CC}" dt="2023-09-08T07:58:39.590" v="123" actId="20577"/>
          <ac:spMkLst>
            <pc:docMk/>
            <pc:sldMk cId="737949309" sldId="288"/>
            <ac:spMk id="2" creationId="{6E52CEBA-C756-C0A4-9C35-CA12255042A7}"/>
          </ac:spMkLst>
        </pc:spChg>
        <pc:spChg chg="mod">
          <ac:chgData name="Emil van der Weijden" userId="d5a97714-595f-41f7-a457-b8fe7f3b0d31" providerId="ADAL" clId="{C5B1A3EB-FCCC-44B2-A3D2-94DEF2EE21CC}" dt="2023-09-08T08:00:48.891" v="321" actId="5793"/>
          <ac:spMkLst>
            <pc:docMk/>
            <pc:sldMk cId="737949309" sldId="288"/>
            <ac:spMk id="3" creationId="{18B1CC3B-648C-87D0-E6E2-5B21FAD1F3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909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909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402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7160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094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98976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047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Afbeelding kat uit wikiwijs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3245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Afbeelding kat uit wikiwijs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928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Afbeelding kat uit wikiwijs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7917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Afbeelding kat uit wikiwijs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0570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Afbeelding kat uit wikiwijs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5921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3730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499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Kenniskiem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Hoofdstuk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/>
              <a:t>Titel Kenniskiem</a:t>
            </a:r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/>
              <a:t>Titel hoofdstuk</a:t>
            </a:r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8-9-2023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8-9-2023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653616"/>
            <a:ext cx="10812780" cy="1799298"/>
          </a:xfrm>
        </p:spPr>
        <p:txBody>
          <a:bodyPr/>
          <a:lstStyle/>
          <a:p>
            <a:r>
              <a:rPr lang="en-US" sz="4800" dirty="0" err="1"/>
              <a:t>Voortplanting</a:t>
            </a:r>
            <a:r>
              <a:rPr lang="en-US" sz="4800" dirty="0"/>
              <a:t> </a:t>
            </a:r>
            <a:r>
              <a:rPr lang="en-US" sz="4800" dirty="0" err="1"/>
              <a:t>algemeen</a:t>
            </a:r>
            <a:endParaRPr lang="nl-NL" sz="4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600" b="1" dirty="0" err="1"/>
              <a:t>Anatomie</a:t>
            </a:r>
            <a:r>
              <a:rPr lang="en-US" sz="3600" b="1" dirty="0"/>
              <a:t> en </a:t>
            </a:r>
            <a:r>
              <a:rPr lang="en-US" sz="3600" b="1" dirty="0" err="1"/>
              <a:t>fysiologie</a:t>
            </a:r>
            <a:r>
              <a:rPr lang="en-US" sz="3600" b="1" dirty="0"/>
              <a:t> van de </a:t>
            </a:r>
            <a:r>
              <a:rPr lang="en-US" sz="3600" b="1" dirty="0" err="1"/>
              <a:t>geslachtsorganen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1520" y="365125"/>
            <a:ext cx="10847686" cy="1325563"/>
          </a:xfrm>
        </p:spPr>
        <p:txBody>
          <a:bodyPr>
            <a:normAutofit/>
          </a:bodyPr>
          <a:lstStyle/>
          <a:p>
            <a:r>
              <a:rPr lang="en-US" dirty="0"/>
              <a:t>2.3 </a:t>
            </a:r>
            <a:r>
              <a:rPr lang="en-US" dirty="0" err="1"/>
              <a:t>Vogels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1520" y="1825625"/>
            <a:ext cx="10622280" cy="4351338"/>
          </a:xfrm>
        </p:spPr>
        <p:txBody>
          <a:bodyPr>
            <a:normAutofit/>
          </a:bodyPr>
          <a:lstStyle/>
          <a:p>
            <a:r>
              <a:rPr lang="nl-NL" dirty="0"/>
              <a:t>Mannelijk voortplantingsorgaan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96799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509510" y="6356350"/>
            <a:ext cx="3844290" cy="365125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511" y="2629017"/>
            <a:ext cx="4692660" cy="3547946"/>
          </a:xfrm>
          <a:prstGeom prst="rect">
            <a:avLst/>
          </a:prstGeom>
        </p:spPr>
      </p:pic>
      <p:sp>
        <p:nvSpPr>
          <p:cNvPr id="7" name="Rechthoekige toelichting 6"/>
          <p:cNvSpPr/>
          <p:nvPr/>
        </p:nvSpPr>
        <p:spPr>
          <a:xfrm>
            <a:off x="9006840" y="4229100"/>
            <a:ext cx="2346960" cy="1097280"/>
          </a:xfrm>
          <a:prstGeom prst="wedgeRectCallout">
            <a:avLst>
              <a:gd name="adj1" fmla="val -147457"/>
              <a:gd name="adj2" fmla="val -354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Teelballen in het lichaam. Bijballen kleinen in verbinding met de zaadleider</a:t>
            </a:r>
          </a:p>
        </p:txBody>
      </p:sp>
      <p:sp>
        <p:nvSpPr>
          <p:cNvPr id="8" name="Rechthoekige toelichting 7"/>
          <p:cNvSpPr/>
          <p:nvPr/>
        </p:nvSpPr>
        <p:spPr>
          <a:xfrm>
            <a:off x="731520" y="4229100"/>
            <a:ext cx="2034540" cy="868680"/>
          </a:xfrm>
          <a:prstGeom prst="wedgeRectCallout">
            <a:avLst>
              <a:gd name="adj1" fmla="val 207819"/>
              <a:gd name="adj2" fmla="val -190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Zaadleider gevuld met sperma</a:t>
            </a:r>
          </a:p>
        </p:txBody>
      </p:sp>
      <p:sp>
        <p:nvSpPr>
          <p:cNvPr id="9" name="Rechthoekige toelichting 8"/>
          <p:cNvSpPr/>
          <p:nvPr/>
        </p:nvSpPr>
        <p:spPr>
          <a:xfrm>
            <a:off x="731520" y="2548890"/>
            <a:ext cx="2171700" cy="1394460"/>
          </a:xfrm>
          <a:prstGeom prst="wedgeRectCallout">
            <a:avLst>
              <a:gd name="adj1" fmla="val 179167"/>
              <a:gd name="adj2" fmla="val 772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Penis klein of niet aanwezig. Sperma via uitgestulpte cloaca</a:t>
            </a:r>
          </a:p>
        </p:txBody>
      </p:sp>
    </p:spTree>
    <p:extLst>
      <p:ext uri="{BB962C8B-B14F-4D97-AF65-F5344CB8AC3E}">
        <p14:creationId xmlns:p14="http://schemas.microsoft.com/office/powerpoint/2010/main" val="413226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1520" y="365125"/>
            <a:ext cx="10847686" cy="1325563"/>
          </a:xfrm>
        </p:spPr>
        <p:txBody>
          <a:bodyPr>
            <a:normAutofit/>
          </a:bodyPr>
          <a:lstStyle/>
          <a:p>
            <a:r>
              <a:rPr lang="en-US" dirty="0"/>
              <a:t>2.3 </a:t>
            </a:r>
            <a:r>
              <a:rPr lang="en-US" dirty="0" err="1"/>
              <a:t>Vogels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1520" y="1825625"/>
            <a:ext cx="10622280" cy="4351338"/>
          </a:xfrm>
        </p:spPr>
        <p:txBody>
          <a:bodyPr>
            <a:normAutofit/>
          </a:bodyPr>
          <a:lstStyle/>
          <a:p>
            <a:r>
              <a:rPr lang="nl-NL" dirty="0"/>
              <a:t>Vrouwelijk voortplantingsorgaan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96799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509510" y="6356350"/>
            <a:ext cx="3844290" cy="365125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496" y="2492501"/>
            <a:ext cx="2770263" cy="4083750"/>
          </a:xfrm>
          <a:prstGeom prst="rect">
            <a:avLst/>
          </a:prstGeom>
        </p:spPr>
      </p:pic>
      <p:sp>
        <p:nvSpPr>
          <p:cNvPr id="14" name="Rechthoekige toelichting 13"/>
          <p:cNvSpPr/>
          <p:nvPr/>
        </p:nvSpPr>
        <p:spPr>
          <a:xfrm>
            <a:off x="1256906" y="2602498"/>
            <a:ext cx="2034540" cy="1263198"/>
          </a:xfrm>
          <a:prstGeom prst="wedgeRectCallout">
            <a:avLst>
              <a:gd name="adj1" fmla="val 138157"/>
              <a:gd name="adj2" fmla="val -1712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Eierstok functioneel bij 5/6 maanden. Actieve eierstok trosvormig uiterlijk</a:t>
            </a:r>
          </a:p>
        </p:txBody>
      </p:sp>
      <p:sp>
        <p:nvSpPr>
          <p:cNvPr id="15" name="Rechthoekige toelichting 14"/>
          <p:cNvSpPr/>
          <p:nvPr/>
        </p:nvSpPr>
        <p:spPr>
          <a:xfrm>
            <a:off x="8197214" y="1690688"/>
            <a:ext cx="2183130" cy="1097280"/>
          </a:xfrm>
          <a:prstGeom prst="wedgeRectCallout">
            <a:avLst>
              <a:gd name="adj1" fmla="val -149105"/>
              <a:gd name="adj2" fmla="val 8333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Eileidertrechter vangt de rijpe dooiers op</a:t>
            </a:r>
          </a:p>
        </p:txBody>
      </p:sp>
      <p:sp>
        <p:nvSpPr>
          <p:cNvPr id="16" name="Rechthoekige toelichting 15"/>
          <p:cNvSpPr/>
          <p:nvPr/>
        </p:nvSpPr>
        <p:spPr>
          <a:xfrm>
            <a:off x="7612380" y="3669030"/>
            <a:ext cx="2767964" cy="1360170"/>
          </a:xfrm>
          <a:prstGeom prst="wedgeRectCallout">
            <a:avLst>
              <a:gd name="adj1" fmla="val -98115"/>
              <a:gd name="adj2" fmla="val -1326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Magnum langste onderdeel van de eileider. Maakt hagelsnoeren aan en 45% van het eiwit</a:t>
            </a:r>
          </a:p>
        </p:txBody>
      </p:sp>
      <p:sp>
        <p:nvSpPr>
          <p:cNvPr id="17" name="Rechthoekige toelichting 16"/>
          <p:cNvSpPr/>
          <p:nvPr/>
        </p:nvSpPr>
        <p:spPr>
          <a:xfrm>
            <a:off x="7758112" y="4583430"/>
            <a:ext cx="2631759" cy="891540"/>
          </a:xfrm>
          <a:prstGeom prst="wedgeRectCallout">
            <a:avLst>
              <a:gd name="adj1" fmla="val -107325"/>
              <a:gd name="adj2" fmla="val -5416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Ishtmus</a:t>
            </a:r>
            <a:r>
              <a:rPr lang="nl-NL" dirty="0"/>
              <a:t> maakt 10% eiwit, binnenste en buitenste schaalvliezen</a:t>
            </a:r>
          </a:p>
        </p:txBody>
      </p:sp>
      <p:sp>
        <p:nvSpPr>
          <p:cNvPr id="18" name="Rechthoekige toelichting 17"/>
          <p:cNvSpPr/>
          <p:nvPr/>
        </p:nvSpPr>
        <p:spPr>
          <a:xfrm>
            <a:off x="7509510" y="5029200"/>
            <a:ext cx="3211830" cy="1147763"/>
          </a:xfrm>
          <a:prstGeom prst="wedgeRectCallout">
            <a:avLst>
              <a:gd name="adj1" fmla="val -85246"/>
              <a:gd name="adj2" fmla="val -2513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Uterus verblijft het ei lange tijd. Maakt 45% eiwit, de schaal en de kleur van de schaal</a:t>
            </a:r>
          </a:p>
        </p:txBody>
      </p:sp>
      <p:sp>
        <p:nvSpPr>
          <p:cNvPr id="19" name="Rechthoekige toelichting 18"/>
          <p:cNvSpPr/>
          <p:nvPr/>
        </p:nvSpPr>
        <p:spPr>
          <a:xfrm>
            <a:off x="731520" y="4583430"/>
            <a:ext cx="3074670" cy="1728470"/>
          </a:xfrm>
          <a:prstGeom prst="wedgeRectCallout">
            <a:avLst>
              <a:gd name="adj1" fmla="val 113914"/>
              <a:gd name="adj2" fmla="val 2840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Vagina, de uterus duwt het ei via de vagina en cloaca naar buiten. Zo komt er geen ontlasting op het ei. Vagina scheidt via kliercellen waslaagje af</a:t>
            </a:r>
          </a:p>
        </p:txBody>
      </p:sp>
    </p:spTree>
    <p:extLst>
      <p:ext uri="{BB962C8B-B14F-4D97-AF65-F5344CB8AC3E}">
        <p14:creationId xmlns:p14="http://schemas.microsoft.com/office/powerpoint/2010/main" val="35292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646"/>
          </a:xfrm>
        </p:spPr>
        <p:txBody>
          <a:bodyPr>
            <a:normAutofit/>
          </a:bodyPr>
          <a:lstStyle/>
          <a:p>
            <a:r>
              <a:rPr lang="en-US" dirty="0"/>
              <a:t>2.4 </a:t>
            </a:r>
            <a:r>
              <a:rPr lang="en-US" dirty="0" err="1"/>
              <a:t>Vissen</a:t>
            </a:r>
            <a:r>
              <a:rPr lang="en-US" dirty="0"/>
              <a:t>, </a:t>
            </a:r>
            <a:r>
              <a:rPr lang="en-US" dirty="0" err="1"/>
              <a:t>amfibieën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reptielen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nl-NL" dirty="0"/>
              <a:t>Vissen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Meeste mannen 2 teelballen, die produceren sperma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Sperma naar penis, </a:t>
            </a:r>
            <a:r>
              <a:rPr lang="nl-NL" dirty="0" err="1"/>
              <a:t>anaalvin</a:t>
            </a:r>
            <a:r>
              <a:rPr lang="nl-NL" dirty="0"/>
              <a:t> of cloaca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Bij cloaca vindt de bevruchting uitwendig plaats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Vrouwtje eicellen door eierstok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Eitjes via cloaca naar buiten (laten schieten van kuit)</a:t>
            </a:r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/>
              <a:t>Amfibieën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Mannen teelballen en speciale buizen voor opslag sperma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Vrouwtje eierstokken met eileider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Geslachtsorgaan afgesloten met cloaca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Sommige amfibieën kunnen van geslacht veranderen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300228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86650" y="6379264"/>
            <a:ext cx="3867150" cy="342211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738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2.4 </a:t>
            </a:r>
            <a:r>
              <a:rPr lang="en-US" dirty="0" err="1"/>
              <a:t>Vissen</a:t>
            </a:r>
            <a:r>
              <a:rPr lang="en-US" dirty="0"/>
              <a:t>, </a:t>
            </a:r>
            <a:r>
              <a:rPr lang="en-US" dirty="0" err="1"/>
              <a:t>amfibieën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reptielen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Reptielen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Veel soorten man </a:t>
            </a:r>
            <a:r>
              <a:rPr lang="nl-NL" dirty="0" err="1"/>
              <a:t>hemipenes</a:t>
            </a:r>
            <a:r>
              <a:rPr lang="nl-NL" dirty="0"/>
              <a:t> (dubbele </a:t>
            </a:r>
            <a:r>
              <a:rPr lang="nl-NL" dirty="0" err="1"/>
              <a:t>hemipenis</a:t>
            </a:r>
            <a:r>
              <a:rPr lang="nl-NL" dirty="0"/>
              <a:t>)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Sommige soorten enkelvoudige </a:t>
            </a:r>
            <a:r>
              <a:rPr lang="nl-NL" dirty="0" err="1"/>
              <a:t>hemipenis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Man 2 teelballen die sperma produceren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Sperma via zaadleider naar </a:t>
            </a:r>
            <a:r>
              <a:rPr lang="nl-NL" dirty="0" err="1"/>
              <a:t>hemipenis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Vrouw eierstokken en eileiders die uitmonden in cloaca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300228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86650" y="6379264"/>
            <a:ext cx="3867150" cy="342211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375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2CEBA-C756-C0A4-9C35-CA122550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B1CC3B-648C-87D0-E6E2-5B21FAD1F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Bestudeer </a:t>
            </a:r>
            <a:r>
              <a:rPr lang="nl-NL" dirty="0" err="1"/>
              <a:t>blz</a:t>
            </a:r>
            <a:r>
              <a:rPr lang="nl-NL" dirty="0"/>
              <a:t> 175 t/m 180 van </a:t>
            </a:r>
            <a:r>
              <a:rPr lang="nl-NL" dirty="0" err="1"/>
              <a:t>Animalis</a:t>
            </a:r>
            <a:r>
              <a:rPr lang="nl-NL" dirty="0"/>
              <a:t> tekstboek Anatomie, Fysiologie </a:t>
            </a:r>
            <a:r>
              <a:rPr lang="nl-NL"/>
              <a:t>en Pathologie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Maak opdrachten  op </a:t>
            </a:r>
            <a:r>
              <a:rPr lang="nl-NL" dirty="0" err="1"/>
              <a:t>blz</a:t>
            </a:r>
            <a:r>
              <a:rPr lang="nl-NL" dirty="0"/>
              <a:t> 50 t/m 53 in je </a:t>
            </a:r>
            <a:r>
              <a:rPr lang="nl-NL" dirty="0" err="1"/>
              <a:t>Animalis</a:t>
            </a:r>
            <a:r>
              <a:rPr lang="nl-NL" dirty="0"/>
              <a:t> werkboek Anatomie, Fysiologie en Pathologie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50AA389-4E66-8401-9064-805A29EA10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51EF2A-1CC6-B06F-DE9D-3F374D9BE2E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949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2.5 </a:t>
            </a:r>
            <a:r>
              <a:rPr lang="en-US" sz="3600" dirty="0" err="1"/>
              <a:t>Afwijking</a:t>
            </a:r>
            <a:r>
              <a:rPr lang="en-US" sz="3600" dirty="0"/>
              <a:t> en </a:t>
            </a:r>
            <a:r>
              <a:rPr lang="en-US" sz="3600" dirty="0" err="1"/>
              <a:t>ziekten</a:t>
            </a:r>
            <a:r>
              <a:rPr lang="en-US" sz="3600" dirty="0"/>
              <a:t> </a:t>
            </a:r>
            <a:r>
              <a:rPr lang="en-US" sz="3600" dirty="0" err="1"/>
              <a:t>aan</a:t>
            </a:r>
            <a:r>
              <a:rPr lang="en-US" sz="3600" dirty="0"/>
              <a:t> het </a:t>
            </a:r>
            <a:r>
              <a:rPr lang="en-US" sz="3600" dirty="0" err="1"/>
              <a:t>geslachtsapparaat</a:t>
            </a:r>
            <a:r>
              <a:rPr lang="en-US" sz="3600" dirty="0"/>
              <a:t> (NIET VOOR TOETS PERIODE 7)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Storingen in de vruchtbaarheid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Uitblijven van de bronst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Hormonale afwijkingen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Afwijkingen geslachtsapparaat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Zowel bij man als vrouw diverse </a:t>
            </a:r>
          </a:p>
          <a:p>
            <a:pPr marL="261937" lvl="1" indent="0">
              <a:buNone/>
              <a:tabLst>
                <a:tab pos="711200" algn="l"/>
              </a:tabLst>
            </a:pPr>
            <a:r>
              <a:rPr lang="nl-NL" dirty="0"/>
              <a:t>	oorzaken mogelijk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95656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63790" y="6356351"/>
            <a:ext cx="3890010" cy="365124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357" y="2015219"/>
            <a:ext cx="4821443" cy="36018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5700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4320" y="365125"/>
            <a:ext cx="1107948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2.5 </a:t>
            </a:r>
            <a:r>
              <a:rPr lang="en-US" sz="3600" dirty="0" err="1"/>
              <a:t>Afwijking</a:t>
            </a:r>
            <a:r>
              <a:rPr lang="en-US" sz="3600" dirty="0"/>
              <a:t> en </a:t>
            </a:r>
            <a:r>
              <a:rPr lang="en-US" sz="3600" dirty="0" err="1"/>
              <a:t>ziekten</a:t>
            </a:r>
            <a:r>
              <a:rPr lang="en-US" sz="3600" dirty="0"/>
              <a:t> </a:t>
            </a:r>
            <a:r>
              <a:rPr lang="en-US" sz="3600" dirty="0" err="1"/>
              <a:t>aan</a:t>
            </a:r>
            <a:r>
              <a:rPr lang="en-US" sz="3600" dirty="0"/>
              <a:t> het </a:t>
            </a:r>
            <a:r>
              <a:rPr lang="en-US" sz="3600" dirty="0" err="1"/>
              <a:t>geslachtsapparaat</a:t>
            </a:r>
            <a:endParaRPr lang="nl-NL" sz="3600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225784"/>
              </p:ext>
            </p:extLst>
          </p:nvPr>
        </p:nvGraphicFramePr>
        <p:xfrm>
          <a:off x="274320" y="1825625"/>
          <a:ext cx="1168146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Monorchisme</a:t>
                      </a:r>
                      <a:r>
                        <a:rPr lang="nl-NL" baseline="0" dirty="0"/>
                        <a:t> en cryptorchisme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Prostaatproblemen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Voorhuidontsteking en vernauwing van de voorhuid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Teelbal(</a:t>
                      </a:r>
                      <a:r>
                        <a:rPr lang="nl-NL" dirty="0" err="1"/>
                        <a:t>len</a:t>
                      </a:r>
                      <a:r>
                        <a:rPr lang="nl-NL" dirty="0"/>
                        <a:t>)</a:t>
                      </a:r>
                      <a:r>
                        <a:rPr lang="nl-NL" baseline="0" dirty="0"/>
                        <a:t> niet ingedaald in scrotum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Vaak bij oudere reuen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Ontsteking voorhuidslijmvlies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Monorchisme</a:t>
                      </a:r>
                      <a:r>
                        <a:rPr lang="nl-NL" dirty="0"/>
                        <a:t> als 1 teelbal niet is ingedaald (verminderd vruchtbaar)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80% van niet gecastreerde reuen krijgt hier last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Glanspenis rood en gezwollen en verliest druppels 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Teelbal in buikholte of lieskanaal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Goedaardige prostaatvergroting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Pus</a:t>
                      </a:r>
                      <a:r>
                        <a:rPr lang="nl-NL" baseline="0" dirty="0"/>
                        <a:t> niet verwarren met sperma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Cryptorchisme beide teelballen niet ingedaald (niet vruchtbaar)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Ontsteking van de prostaat, prostaatkanker of prostaatabcessen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Voorhuis</a:t>
                      </a:r>
                      <a:r>
                        <a:rPr lang="nl-NL" baseline="0" dirty="0"/>
                        <a:t> spoelen en een antibioticakuur (castreren)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Kans</a:t>
                      </a:r>
                      <a:r>
                        <a:rPr lang="nl-NL" baseline="0" dirty="0"/>
                        <a:t> op ontstaan van tumor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Ouderdom</a:t>
                      </a:r>
                      <a:r>
                        <a:rPr lang="nl-NL" baseline="0" dirty="0"/>
                        <a:t> cellen degenereren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Vernauwing aangeboren of verwonding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Bal operatief</a:t>
                      </a:r>
                      <a:r>
                        <a:rPr lang="nl-NL" baseline="0" dirty="0"/>
                        <a:t> verwijden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Lichamelijke klachten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Penis niet meer uitschachten of niet meer terug (kans op afsterven)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Erfelijk dus niet mee fokken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Castratie, antibiotica en ontstekingsremmers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Operatief te verhelpen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95656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63790" y="6356351"/>
            <a:ext cx="3890010" cy="365124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9508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4320" y="365125"/>
            <a:ext cx="1107948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2.5 </a:t>
            </a:r>
            <a:r>
              <a:rPr lang="en-US" sz="3600" dirty="0" err="1"/>
              <a:t>Afwijking</a:t>
            </a:r>
            <a:r>
              <a:rPr lang="en-US" sz="3600" dirty="0"/>
              <a:t> en </a:t>
            </a:r>
            <a:r>
              <a:rPr lang="en-US" sz="3600" dirty="0" err="1"/>
              <a:t>ziekten</a:t>
            </a:r>
            <a:r>
              <a:rPr lang="en-US" sz="3600" dirty="0"/>
              <a:t> </a:t>
            </a:r>
            <a:r>
              <a:rPr lang="en-US" sz="3600" dirty="0" err="1"/>
              <a:t>aan</a:t>
            </a:r>
            <a:r>
              <a:rPr lang="en-US" sz="3600" dirty="0"/>
              <a:t> het </a:t>
            </a:r>
            <a:r>
              <a:rPr lang="en-US" sz="3600" dirty="0" err="1"/>
              <a:t>geslachtsapparaat</a:t>
            </a:r>
            <a:endParaRPr lang="nl-NL" sz="3600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681930"/>
              </p:ext>
            </p:extLst>
          </p:nvPr>
        </p:nvGraphicFramePr>
        <p:xfrm>
          <a:off x="274320" y="2079625"/>
          <a:ext cx="1168146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nl-NL" dirty="0"/>
                        <a:t>Verwondingen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Persisterende pro-oestrus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Cysteuze eierstokken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Vechtpartijen of ongelukken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Aanhoudende pro-oestrus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Cysten blaasjes gevuld met vocht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Parende honden uiteen getrokken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Er treedt geen eisprong 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Geen eisprong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Voedster kan</a:t>
                      </a:r>
                      <a:r>
                        <a:rPr lang="nl-NL" baseline="0" dirty="0"/>
                        <a:t> bijtwond veroorzaken bij ram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Oorzaak</a:t>
                      </a:r>
                      <a:r>
                        <a:rPr lang="nl-NL" baseline="0" dirty="0"/>
                        <a:t> cysteuze eierstokken, tumoren aan eierstokken of hormonale afwijking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Oorzaak hormonale afwijking, negatieve energiebalans of erfelijkheid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Cystes leegzuigen of operatie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95656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63790" y="6356351"/>
            <a:ext cx="3890010" cy="365124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3501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4320" y="365125"/>
            <a:ext cx="1168146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2.5 </a:t>
            </a:r>
            <a:r>
              <a:rPr lang="en-US" sz="3600" dirty="0" err="1"/>
              <a:t>Afwijking</a:t>
            </a:r>
            <a:r>
              <a:rPr lang="en-US" sz="3600" dirty="0"/>
              <a:t> en </a:t>
            </a:r>
            <a:r>
              <a:rPr lang="en-US" sz="3600" dirty="0" err="1"/>
              <a:t>ziekten</a:t>
            </a:r>
            <a:r>
              <a:rPr lang="en-US" sz="3600" dirty="0"/>
              <a:t> </a:t>
            </a:r>
            <a:r>
              <a:rPr lang="en-US" sz="3600" dirty="0" err="1"/>
              <a:t>aan</a:t>
            </a:r>
            <a:r>
              <a:rPr lang="en-US" sz="3600" dirty="0"/>
              <a:t> het </a:t>
            </a:r>
            <a:r>
              <a:rPr lang="en-US" sz="3600" dirty="0" err="1"/>
              <a:t>geslachtsapparaat</a:t>
            </a:r>
            <a:endParaRPr lang="nl-NL" sz="3600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193187"/>
              </p:ext>
            </p:extLst>
          </p:nvPr>
        </p:nvGraphicFramePr>
        <p:xfrm>
          <a:off x="274320" y="1825625"/>
          <a:ext cx="1168146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Vaginitis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CEH-</a:t>
                      </a:r>
                      <a:r>
                        <a:rPr lang="nl-NL" dirty="0" err="1"/>
                        <a:t>pyometra</a:t>
                      </a:r>
                      <a:r>
                        <a:rPr lang="nl-NL" dirty="0"/>
                        <a:t> complex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Melkkliertumoren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Ontsteking vaginaslijmvlies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Cysteuze endometrium hyperplasie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Vaak bij oudere teven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Bacteriën,</a:t>
                      </a:r>
                      <a:r>
                        <a:rPr lang="nl-NL" baseline="0" dirty="0"/>
                        <a:t> bouw van vagina, hormonale invloeden of </a:t>
                      </a:r>
                      <a:r>
                        <a:rPr lang="nl-NL" baseline="0" dirty="0" err="1"/>
                        <a:t>rasgevoeligheid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Veranderring</a:t>
                      </a:r>
                      <a:r>
                        <a:rPr lang="nl-NL" baseline="0" dirty="0"/>
                        <a:t> in baarmoederslijmvlies onder invloed van hormonen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50 % goedaardig en 50% kwaadaardig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Bacterie toedienen antibiotica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Baarmoederontsteking of </a:t>
                      </a:r>
                      <a:r>
                        <a:rPr lang="nl-NL" dirty="0" err="1"/>
                        <a:t>pyometra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Poes komt het minder</a:t>
                      </a:r>
                      <a:r>
                        <a:rPr lang="nl-NL" baseline="0" dirty="0"/>
                        <a:t> voor. Als het gebeurt 90% kwaadaardig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Afwachten eerste bronstcyclus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Ontsteking</a:t>
                      </a:r>
                      <a:r>
                        <a:rPr lang="nl-NL" baseline="0" dirty="0"/>
                        <a:t> baarmoederslijmvlies is endometritis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Ontsporing van normale celgroei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Hormoonpreparaat of castratie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Pyometra</a:t>
                      </a:r>
                      <a:r>
                        <a:rPr lang="nl-NL" dirty="0"/>
                        <a:t> ophoping van pus</a:t>
                      </a:r>
                      <a:r>
                        <a:rPr lang="nl-NL" baseline="0" dirty="0"/>
                        <a:t> in baarmoeder (opereren)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Door hormonen tijdens loopsheid meer kans op tumoren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Bloedvergiftiging (dodelijk)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Operatief verwijderen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Steriliseren voor eerste loopsheid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Steriliseren voor eerste loopsheid, na 4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loopsheid geen effect meer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95656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63790" y="6356351"/>
            <a:ext cx="3890010" cy="365124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3057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Samenvatting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23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Alle dieren hebben voortplantingsorganen. Primaire geslachtskenmerken bij de geboorte al zichtbaar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Bij de meeste dieren is er goed onderscheid te maken tussen mannen en vrouwen. Bij vogels is dit bij veel soorten echter niet het geval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Er bestaan bij dieren 2 soorten penissen. De </a:t>
            </a:r>
            <a:r>
              <a:rPr lang="nl-NL" b="1" dirty="0" err="1"/>
              <a:t>fibro</a:t>
            </a:r>
            <a:r>
              <a:rPr lang="nl-NL" b="1" dirty="0"/>
              <a:t>-elastische penis en de </a:t>
            </a:r>
            <a:r>
              <a:rPr lang="nl-NL" b="1" dirty="0" err="1"/>
              <a:t>musculo</a:t>
            </a:r>
            <a:r>
              <a:rPr lang="nl-NL" b="1" dirty="0"/>
              <a:t>-vasculaire penis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Door hormonale afwijkingen of afwijkingen aan het geslachtsapparaat kan er een storing optreden omtrent de vruchtbaarheid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304800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06640" y="6356350"/>
            <a:ext cx="3947160" cy="365125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674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en-US" sz="3600" dirty="0"/>
              <a:t>2. </a:t>
            </a:r>
            <a:r>
              <a:rPr lang="en-US" sz="3600" dirty="0" err="1"/>
              <a:t>Anatomie</a:t>
            </a:r>
            <a:r>
              <a:rPr lang="en-US" sz="3600" dirty="0"/>
              <a:t> en </a:t>
            </a:r>
            <a:r>
              <a:rPr lang="en-US" sz="3600" dirty="0" err="1"/>
              <a:t>fysiologie</a:t>
            </a:r>
            <a:r>
              <a:rPr lang="en-US" sz="3600" dirty="0"/>
              <a:t> van de </a:t>
            </a:r>
            <a:r>
              <a:rPr lang="en-US" sz="3600" dirty="0" err="1"/>
              <a:t>geslachtsorganen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Anatomie en fysiologie van de voortplantingsorganen</a:t>
            </a:r>
          </a:p>
          <a:p>
            <a:r>
              <a:rPr lang="nl-NL" dirty="0"/>
              <a:t>Geslachtsonderscheid vogels, vissen, amfibieën en reptielen</a:t>
            </a:r>
          </a:p>
          <a:p>
            <a:r>
              <a:rPr lang="nl-NL" dirty="0"/>
              <a:t>Afwijking en ziekten aan het geslachtsapparaat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304800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40930" y="6356351"/>
            <a:ext cx="3912870" cy="273050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 </a:t>
            </a:r>
            <a:r>
              <a:rPr lang="en-US" dirty="0" err="1"/>
              <a:t>Oriëntatie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3405"/>
          </a:xfrm>
        </p:spPr>
        <p:txBody>
          <a:bodyPr>
            <a:normAutofit lnSpcReduction="10000"/>
          </a:bodyPr>
          <a:lstStyle/>
          <a:p>
            <a:r>
              <a:rPr lang="nl-NL" dirty="0"/>
              <a:t>Functioneren en opbouw van geslachtsorgaan</a:t>
            </a:r>
          </a:p>
          <a:p>
            <a:r>
              <a:rPr lang="nl-NL" dirty="0"/>
              <a:t>Hoe ziet het voortplantingsorgaan er van binnen uit</a:t>
            </a:r>
          </a:p>
          <a:p>
            <a:r>
              <a:rPr lang="nl-NL" dirty="0"/>
              <a:t>Alle eicellen vanaf geboorte al aanwezig </a:t>
            </a:r>
          </a:p>
          <a:p>
            <a:r>
              <a:rPr lang="nl-NL" dirty="0"/>
              <a:t>Teelballen buiten het lichaam i.v.m. temperatuur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1"/>
            <a:ext cx="2967990" cy="284480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18070" y="6356350"/>
            <a:ext cx="3935730" cy="284481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514" y="365125"/>
            <a:ext cx="11350172" cy="1325563"/>
          </a:xfrm>
        </p:spPr>
        <p:txBody>
          <a:bodyPr>
            <a:normAutofit/>
          </a:bodyPr>
          <a:lstStyle/>
          <a:p>
            <a:r>
              <a:rPr lang="en-US" sz="3600" dirty="0"/>
              <a:t>2.2 </a:t>
            </a:r>
            <a:r>
              <a:rPr lang="en-US" sz="3600" dirty="0" err="1"/>
              <a:t>Anatomie</a:t>
            </a:r>
            <a:r>
              <a:rPr lang="en-US" sz="3600" dirty="0"/>
              <a:t> en </a:t>
            </a:r>
            <a:r>
              <a:rPr lang="en-US" sz="3600" dirty="0" err="1"/>
              <a:t>fysiologie</a:t>
            </a:r>
            <a:r>
              <a:rPr lang="en-US" sz="3600" dirty="0"/>
              <a:t> van </a:t>
            </a:r>
            <a:r>
              <a:rPr lang="en-US" sz="3600" dirty="0" err="1"/>
              <a:t>voortplantingsorganen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3705"/>
          </a:xfrm>
        </p:spPr>
        <p:txBody>
          <a:bodyPr>
            <a:normAutofit/>
          </a:bodyPr>
          <a:lstStyle/>
          <a:p>
            <a:r>
              <a:rPr lang="nl-NL" dirty="0"/>
              <a:t>Geslachtsorganen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Nodig om erfelijk materiaal uit te wisselen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Productie zaadcellen en eicellen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Geboorte primaire geslachtskenmerken zichtbaar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Volwassen, secundaire geslachtskenmerken ontwikkelen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301371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98080" y="6356350"/>
            <a:ext cx="3855720" cy="365125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913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7029" y="365125"/>
            <a:ext cx="11321141" cy="1325563"/>
          </a:xfrm>
        </p:spPr>
        <p:txBody>
          <a:bodyPr>
            <a:normAutofit/>
          </a:bodyPr>
          <a:lstStyle/>
          <a:p>
            <a:r>
              <a:rPr lang="en-US" sz="3600" dirty="0"/>
              <a:t>2.2 </a:t>
            </a:r>
            <a:r>
              <a:rPr lang="en-US" sz="3600" dirty="0" err="1"/>
              <a:t>Anatomie</a:t>
            </a:r>
            <a:r>
              <a:rPr lang="en-US" sz="3600" dirty="0"/>
              <a:t> en </a:t>
            </a:r>
            <a:r>
              <a:rPr lang="en-US" sz="3600" dirty="0" err="1"/>
              <a:t>fysiologie</a:t>
            </a:r>
            <a:r>
              <a:rPr lang="en-US" sz="3600" dirty="0"/>
              <a:t> van </a:t>
            </a:r>
            <a:r>
              <a:rPr lang="en-US" sz="3600" dirty="0" err="1"/>
              <a:t>voortplantingsorganen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7029" y="1825625"/>
            <a:ext cx="10816771" cy="4243705"/>
          </a:xfrm>
        </p:spPr>
        <p:txBody>
          <a:bodyPr>
            <a:normAutofit/>
          </a:bodyPr>
          <a:lstStyle/>
          <a:p>
            <a:r>
              <a:rPr lang="nl-NL" dirty="0"/>
              <a:t>Mannelijk voortplantingsorgaan zoogdieren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301371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98080" y="6356350"/>
            <a:ext cx="3855720" cy="365125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134" y="2470883"/>
            <a:ext cx="5309722" cy="3885467"/>
          </a:xfrm>
          <a:prstGeom prst="rect">
            <a:avLst/>
          </a:prstGeom>
        </p:spPr>
      </p:pic>
      <p:sp>
        <p:nvSpPr>
          <p:cNvPr id="7" name="Rechthoekige toelichting 6"/>
          <p:cNvSpPr/>
          <p:nvPr/>
        </p:nvSpPr>
        <p:spPr>
          <a:xfrm>
            <a:off x="838200" y="4663440"/>
            <a:ext cx="1676400" cy="1143000"/>
          </a:xfrm>
          <a:prstGeom prst="wedgeRectCallout">
            <a:avLst>
              <a:gd name="adj1" fmla="val 120985"/>
              <a:gd name="adj2" fmla="val 729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Teelballen produceren zaadcellen en testosteron</a:t>
            </a:r>
          </a:p>
        </p:txBody>
      </p:sp>
      <p:sp>
        <p:nvSpPr>
          <p:cNvPr id="8" name="Rechthoekige toelichting 7"/>
          <p:cNvSpPr/>
          <p:nvPr/>
        </p:nvSpPr>
        <p:spPr>
          <a:xfrm>
            <a:off x="838200" y="3947477"/>
            <a:ext cx="2087880" cy="1920240"/>
          </a:xfrm>
          <a:prstGeom prst="wedgeRectCallout">
            <a:avLst>
              <a:gd name="adj1" fmla="val 80091"/>
              <a:gd name="adj2" fmla="val 404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Balzak hierin zitten de teelballen. Balzak buiten het lichaam i.v.m. temperatuur</a:t>
            </a:r>
          </a:p>
        </p:txBody>
      </p:sp>
      <p:sp>
        <p:nvSpPr>
          <p:cNvPr id="9" name="Rechthoekige toelichting 8"/>
          <p:cNvSpPr/>
          <p:nvPr/>
        </p:nvSpPr>
        <p:spPr>
          <a:xfrm>
            <a:off x="929640" y="4022884"/>
            <a:ext cx="1905000" cy="1223486"/>
          </a:xfrm>
          <a:prstGeom prst="wedgeRectCallout">
            <a:avLst>
              <a:gd name="adj1" fmla="val 92567"/>
              <a:gd name="adj2" fmla="val 466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Bijballen verantwoordelijk voor de rijping en opslag zaadcellen</a:t>
            </a:r>
          </a:p>
        </p:txBody>
      </p:sp>
      <p:sp>
        <p:nvSpPr>
          <p:cNvPr id="10" name="Rechthoekige toelichting 9"/>
          <p:cNvSpPr/>
          <p:nvPr/>
        </p:nvSpPr>
        <p:spPr>
          <a:xfrm>
            <a:off x="9098280" y="2628900"/>
            <a:ext cx="2255520" cy="1645920"/>
          </a:xfrm>
          <a:prstGeom prst="wedgeRectCallout">
            <a:avLst>
              <a:gd name="adj1" fmla="val -147016"/>
              <a:gd name="adj2" fmla="val 2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Geslachtsklieren  (prostaat, </a:t>
            </a:r>
            <a:r>
              <a:rPr lang="nl-NL" dirty="0" err="1"/>
              <a:t>cowperse</a:t>
            </a:r>
            <a:r>
              <a:rPr lang="nl-NL" dirty="0"/>
              <a:t> klieren, zaadblaasjes) voegen vocht aan de zaadcellen toe</a:t>
            </a:r>
          </a:p>
        </p:txBody>
      </p:sp>
      <p:sp>
        <p:nvSpPr>
          <p:cNvPr id="11" name="Rechthoekige toelichting 10"/>
          <p:cNvSpPr/>
          <p:nvPr/>
        </p:nvSpPr>
        <p:spPr>
          <a:xfrm>
            <a:off x="8629650" y="4960620"/>
            <a:ext cx="1908810" cy="1243647"/>
          </a:xfrm>
          <a:prstGeom prst="wedgeRectCallout">
            <a:avLst>
              <a:gd name="adj1" fmla="val -134605"/>
              <a:gd name="adj2" fmla="val 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Penis zorgt voor de koppeling tussen man en vrouw</a:t>
            </a:r>
          </a:p>
        </p:txBody>
      </p:sp>
    </p:spTree>
    <p:extLst>
      <p:ext uri="{BB962C8B-B14F-4D97-AF65-F5344CB8AC3E}">
        <p14:creationId xmlns:p14="http://schemas.microsoft.com/office/powerpoint/2010/main" val="149931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1543" y="365125"/>
            <a:ext cx="11350171" cy="1325563"/>
          </a:xfrm>
        </p:spPr>
        <p:txBody>
          <a:bodyPr>
            <a:normAutofit/>
          </a:bodyPr>
          <a:lstStyle/>
          <a:p>
            <a:r>
              <a:rPr lang="en-US" sz="3600" dirty="0"/>
              <a:t>2.2 </a:t>
            </a:r>
            <a:r>
              <a:rPr lang="en-US" sz="3600" dirty="0" err="1"/>
              <a:t>Anatomie</a:t>
            </a:r>
            <a:r>
              <a:rPr lang="en-US" sz="3600" dirty="0"/>
              <a:t> en </a:t>
            </a:r>
            <a:r>
              <a:rPr lang="en-US" sz="3600" dirty="0" err="1"/>
              <a:t>fysiologie</a:t>
            </a:r>
            <a:r>
              <a:rPr lang="en-US" sz="3600" dirty="0"/>
              <a:t> van </a:t>
            </a:r>
            <a:r>
              <a:rPr lang="en-US" sz="3600" dirty="0" err="1"/>
              <a:t>voortplantingsorganen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3705"/>
          </a:xfrm>
        </p:spPr>
        <p:txBody>
          <a:bodyPr>
            <a:normAutofit/>
          </a:bodyPr>
          <a:lstStyle/>
          <a:p>
            <a:r>
              <a:rPr lang="nl-NL" dirty="0"/>
              <a:t>Verschillen mannelijk geslachtsorgaan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Sommige dieren penis schacht door middel van een spier (</a:t>
            </a:r>
            <a:r>
              <a:rPr lang="nl-NL" dirty="0" err="1"/>
              <a:t>fibro</a:t>
            </a:r>
            <a:r>
              <a:rPr lang="nl-NL" dirty="0"/>
              <a:t>-elastische penis) 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Andere penis langer en dikker door zwellichaam (</a:t>
            </a:r>
            <a:r>
              <a:rPr lang="nl-NL" dirty="0" err="1"/>
              <a:t>musculo</a:t>
            </a:r>
            <a:r>
              <a:rPr lang="nl-NL" dirty="0"/>
              <a:t>-vasculaire penis)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Kater weerhaakjes voor pijnprikkel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Reu zwellichaam voor koppelen met teef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Hengst heeft een dubbele voorhuid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Beer (varken) voorhuid een klier die berengeur afgeeft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301371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98080" y="6356350"/>
            <a:ext cx="3855720" cy="365125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880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8971" y="365125"/>
            <a:ext cx="11364685" cy="1325563"/>
          </a:xfrm>
        </p:spPr>
        <p:txBody>
          <a:bodyPr>
            <a:normAutofit/>
          </a:bodyPr>
          <a:lstStyle/>
          <a:p>
            <a:r>
              <a:rPr lang="en-US" sz="3600" dirty="0"/>
              <a:t>2.2 </a:t>
            </a:r>
            <a:r>
              <a:rPr lang="en-US" sz="3600" dirty="0" err="1"/>
              <a:t>Anatomie</a:t>
            </a:r>
            <a:r>
              <a:rPr lang="en-US" sz="3600" dirty="0"/>
              <a:t> en </a:t>
            </a:r>
            <a:r>
              <a:rPr lang="en-US" sz="3600" dirty="0" err="1"/>
              <a:t>fysiologie</a:t>
            </a:r>
            <a:r>
              <a:rPr lang="en-US" sz="3600" dirty="0"/>
              <a:t> van </a:t>
            </a:r>
            <a:r>
              <a:rPr lang="en-US" sz="3600" dirty="0" err="1"/>
              <a:t>voortplantingsorganen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3705"/>
          </a:xfrm>
        </p:spPr>
        <p:txBody>
          <a:bodyPr>
            <a:normAutofit/>
          </a:bodyPr>
          <a:lstStyle/>
          <a:p>
            <a:r>
              <a:rPr lang="nl-NL" dirty="0"/>
              <a:t>Vrouwelijk voortplantingsorgaan zoogdieren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301371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98080" y="6356350"/>
            <a:ext cx="3855720" cy="365125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839" y="2432042"/>
            <a:ext cx="2968191" cy="4106870"/>
          </a:xfrm>
          <a:prstGeom prst="rect">
            <a:avLst/>
          </a:prstGeom>
        </p:spPr>
      </p:pic>
      <p:sp>
        <p:nvSpPr>
          <p:cNvPr id="13" name="Rechthoekige toelichting 12"/>
          <p:cNvSpPr/>
          <p:nvPr/>
        </p:nvSpPr>
        <p:spPr>
          <a:xfrm>
            <a:off x="1005840" y="2409182"/>
            <a:ext cx="2606040" cy="1419868"/>
          </a:xfrm>
          <a:prstGeom prst="wedgeRectCallout">
            <a:avLst>
              <a:gd name="adj1" fmla="val 86047"/>
              <a:gd name="adj2" fmla="val -1308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Eierstok waarin eicellen rijpen. Eicellen reeds aanwezig bij geboorte. Productie oestrogeen</a:t>
            </a:r>
          </a:p>
        </p:txBody>
      </p:sp>
      <p:sp>
        <p:nvSpPr>
          <p:cNvPr id="14" name="Rechthoekige toelichting 13"/>
          <p:cNvSpPr/>
          <p:nvPr/>
        </p:nvSpPr>
        <p:spPr>
          <a:xfrm>
            <a:off x="1005840" y="2486659"/>
            <a:ext cx="2425065" cy="1477327"/>
          </a:xfrm>
          <a:prstGeom prst="wedgeRectCallout">
            <a:avLst>
              <a:gd name="adj1" fmla="val 98248"/>
              <a:gd name="adj2" fmla="val -167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Na eisprong vormt zich op de eierstok het gele lichaam. Gele lichaam produceert progesteron</a:t>
            </a:r>
          </a:p>
        </p:txBody>
      </p:sp>
      <p:sp>
        <p:nvSpPr>
          <p:cNvPr id="15" name="Rechthoekige toelichting 14"/>
          <p:cNvSpPr/>
          <p:nvPr/>
        </p:nvSpPr>
        <p:spPr>
          <a:xfrm>
            <a:off x="1005839" y="4366260"/>
            <a:ext cx="2425065" cy="1554480"/>
          </a:xfrm>
          <a:prstGeom prst="wedgeRectCallout">
            <a:avLst>
              <a:gd name="adj1" fmla="val 101073"/>
              <a:gd name="adj2" fmla="val -12271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Eileider zorgt voor verbinding tussen eierstok en baarmoeder en transporteert de eicel</a:t>
            </a:r>
          </a:p>
        </p:txBody>
      </p:sp>
      <p:sp>
        <p:nvSpPr>
          <p:cNvPr id="16" name="Rechthoekige toelichting 15"/>
          <p:cNvSpPr/>
          <p:nvPr/>
        </p:nvSpPr>
        <p:spPr>
          <a:xfrm>
            <a:off x="7796964" y="2937510"/>
            <a:ext cx="1849956" cy="1188720"/>
          </a:xfrm>
          <a:prstGeom prst="wedgeRectCallout">
            <a:avLst>
              <a:gd name="adj1" fmla="val -120925"/>
              <a:gd name="adj2" fmla="val -269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In de eileider vindt de bevruchting plaats</a:t>
            </a:r>
          </a:p>
        </p:txBody>
      </p:sp>
      <p:sp>
        <p:nvSpPr>
          <p:cNvPr id="17" name="Rechthoekige toelichting 16"/>
          <p:cNvSpPr/>
          <p:nvPr/>
        </p:nvSpPr>
        <p:spPr>
          <a:xfrm>
            <a:off x="7200900" y="4366260"/>
            <a:ext cx="2446020" cy="1383030"/>
          </a:xfrm>
          <a:prstGeom prst="wedgeRectCallout">
            <a:avLst>
              <a:gd name="adj1" fmla="val -103543"/>
              <a:gd name="adj2" fmla="val -4659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Baarmoeder, hier vindt de ontwikkeling en groei van de vrucht plaats</a:t>
            </a:r>
          </a:p>
        </p:txBody>
      </p:sp>
      <p:sp>
        <p:nvSpPr>
          <p:cNvPr id="18" name="Rechthoekige toelichting 17"/>
          <p:cNvSpPr/>
          <p:nvPr/>
        </p:nvSpPr>
        <p:spPr>
          <a:xfrm>
            <a:off x="7375959" y="4772342"/>
            <a:ext cx="2183130" cy="1111885"/>
          </a:xfrm>
          <a:prstGeom prst="wedgeRectCallout">
            <a:avLst>
              <a:gd name="adj1" fmla="val -132351"/>
              <a:gd name="adj2" fmla="val -5571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Baarmoederhals vormt een slijmprop om infecties te voorkomen</a:t>
            </a:r>
          </a:p>
        </p:txBody>
      </p:sp>
    </p:spTree>
    <p:extLst>
      <p:ext uri="{BB962C8B-B14F-4D97-AF65-F5344CB8AC3E}">
        <p14:creationId xmlns:p14="http://schemas.microsoft.com/office/powerpoint/2010/main" val="22889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6686" y="365125"/>
            <a:ext cx="11306628" cy="1325563"/>
          </a:xfrm>
        </p:spPr>
        <p:txBody>
          <a:bodyPr>
            <a:normAutofit/>
          </a:bodyPr>
          <a:lstStyle/>
          <a:p>
            <a:r>
              <a:rPr lang="en-US" sz="3600" dirty="0"/>
              <a:t>2.2 </a:t>
            </a:r>
            <a:r>
              <a:rPr lang="en-US" sz="3600" dirty="0" err="1"/>
              <a:t>Anatomie</a:t>
            </a:r>
            <a:r>
              <a:rPr lang="en-US" sz="3600" dirty="0"/>
              <a:t> en </a:t>
            </a:r>
            <a:r>
              <a:rPr lang="en-US" sz="3600" dirty="0" err="1"/>
              <a:t>fysiologie</a:t>
            </a:r>
            <a:r>
              <a:rPr lang="en-US" sz="3600" dirty="0"/>
              <a:t> van </a:t>
            </a:r>
            <a:r>
              <a:rPr lang="en-US" sz="3600" dirty="0" err="1"/>
              <a:t>voortplantingsorganen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3705"/>
          </a:xfrm>
        </p:spPr>
        <p:txBody>
          <a:bodyPr>
            <a:normAutofit/>
          </a:bodyPr>
          <a:lstStyle/>
          <a:p>
            <a:r>
              <a:rPr lang="nl-NL" dirty="0"/>
              <a:t>Verschillende baarmoeders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Sommige dieren dubbele baarmoederhals met baarmoederhoornen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Buideldieren hebben 3 vagina’s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Baarmoeder met 2 baarmoederhoornen en klein baarmoederlichaam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Baarmoeder en een enkel baarmoederlichaam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301371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498080" y="6356350"/>
            <a:ext cx="3855720" cy="365125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42" y="3617967"/>
            <a:ext cx="3262631" cy="24513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2089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1520" y="365125"/>
            <a:ext cx="10847686" cy="955675"/>
          </a:xfrm>
        </p:spPr>
        <p:txBody>
          <a:bodyPr>
            <a:normAutofit/>
          </a:bodyPr>
          <a:lstStyle/>
          <a:p>
            <a:r>
              <a:rPr lang="en-US" dirty="0"/>
              <a:t>2.3 </a:t>
            </a:r>
            <a:r>
              <a:rPr lang="en-US" dirty="0" err="1"/>
              <a:t>Vogels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696506"/>
          </a:xfrm>
        </p:spPr>
        <p:txBody>
          <a:bodyPr>
            <a:normAutofit/>
          </a:bodyPr>
          <a:lstStyle/>
          <a:p>
            <a:r>
              <a:rPr lang="nl-NL" dirty="0"/>
              <a:t>Geslachtsonderscheid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Veel vogels uitwendig moeilijk vast te stellen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DNA onderzoek met veren of bloed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Specialistenwerk is kijken naar vorm uitgestulpte cloaca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Sommige vogels wel uiterlijk zichtbaar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2 vingers er tussen</a:t>
            </a:r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/>
              <a:t>Vrouwelijk voortplantingsorgaan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Eierstok en eileider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Eileider transport eicel en leveren materiaal opbouw ei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Tijdens leggen ei sluit de endeldarm af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967990" cy="365125"/>
          </a:xfrm>
        </p:spPr>
        <p:txBody>
          <a:bodyPr/>
          <a:lstStyle/>
          <a:p>
            <a:r>
              <a:rPr lang="en-US" dirty="0" err="1"/>
              <a:t>Natuurlijke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anatomie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7509510" y="6356350"/>
            <a:ext cx="3844290" cy="365125"/>
          </a:xfrm>
        </p:spPr>
        <p:txBody>
          <a:bodyPr>
            <a:noAutofit/>
          </a:bodyPr>
          <a:lstStyle/>
          <a:p>
            <a:r>
              <a:rPr lang="en-US" dirty="0"/>
              <a:t>2. </a:t>
            </a:r>
            <a:r>
              <a:rPr lang="en-US" dirty="0" err="1"/>
              <a:t>Anatomie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fysiologie</a:t>
            </a:r>
            <a:r>
              <a:rPr lang="en-US" dirty="0"/>
              <a:t> van de </a:t>
            </a:r>
            <a:r>
              <a:rPr lang="en-US" dirty="0" err="1"/>
              <a:t>geslachtsorganen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82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12</TotalTime>
  <Words>1301</Words>
  <Application>Microsoft Office PowerPoint</Application>
  <PresentationFormat>Breedbeeld</PresentationFormat>
  <Paragraphs>228</Paragraphs>
  <Slides>19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19</vt:i4>
      </vt:variant>
    </vt:vector>
  </HeadingPairs>
  <TitlesOfParts>
    <vt:vector size="27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Voortplanting algemeen</vt:lpstr>
      <vt:lpstr>2. Anatomie en fysiologie van de geslachtsorganen</vt:lpstr>
      <vt:lpstr>2.1 Oriëntatie </vt:lpstr>
      <vt:lpstr>2.2 Anatomie en fysiologie van voortplantingsorganen</vt:lpstr>
      <vt:lpstr>2.2 Anatomie en fysiologie van voortplantingsorganen</vt:lpstr>
      <vt:lpstr>2.2 Anatomie en fysiologie van voortplantingsorganen</vt:lpstr>
      <vt:lpstr>2.2 Anatomie en fysiologie van voortplantingsorganen</vt:lpstr>
      <vt:lpstr>2.2 Anatomie en fysiologie van voortplantingsorganen</vt:lpstr>
      <vt:lpstr>2.3 Vogels</vt:lpstr>
      <vt:lpstr>2.3 Vogels</vt:lpstr>
      <vt:lpstr>2.3 Vogels</vt:lpstr>
      <vt:lpstr>2.4 Vissen, amfibieën en reptielen</vt:lpstr>
      <vt:lpstr>2.4 Vissen, amfibieën en reptielen</vt:lpstr>
      <vt:lpstr>Aan de slag</vt:lpstr>
      <vt:lpstr>2.5 Afwijking en ziekten aan het geslachtsapparaat (NIET VOOR TOETS PERIODE 7)</vt:lpstr>
      <vt:lpstr>2.5 Afwijking en ziekten aan het geslachtsapparaat</vt:lpstr>
      <vt:lpstr>2.5 Afwijking en ziekten aan het geslachtsapparaat</vt:lpstr>
      <vt:lpstr>2.5 Afwijking en ziekten aan het geslachtsapparaat</vt:lpstr>
      <vt:lpstr>Samenvatting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Emil van der Weijden</cp:lastModifiedBy>
  <cp:revision>122</cp:revision>
  <dcterms:created xsi:type="dcterms:W3CDTF">2018-01-29T13:04:35Z</dcterms:created>
  <dcterms:modified xsi:type="dcterms:W3CDTF">2023-09-08T08:00:49Z</dcterms:modified>
</cp:coreProperties>
</file>